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17339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698500" y="86320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697871" y="1852810"/>
            <a:ext cx="11609058" cy="3302001"/>
          </a:xfrm>
          <a:prstGeom prst="rect">
            <a:avLst/>
          </a:prstGeom>
        </p:spPr>
        <p:txBody>
          <a:bodyPr anchor="b"/>
          <a:lstStyle>
            <a:lvl1pPr>
              <a:defRPr b="0" spc="-164" sz="8200">
                <a:latin typeface="HK Grotesk Bold Legacy"/>
                <a:ea typeface="HK Grotesk Bold Legacy"/>
                <a:cs typeface="HK Grotesk Bold Legacy"/>
                <a:sym typeface="HK Grotesk Bold Legacy"/>
              </a:defRPr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41897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HK Grotesk Bold"/>
                <a:ea typeface="HK Grotesk Bold"/>
                <a:cs typeface="HK Grotesk Bold"/>
                <a:sym typeface="HK Grotesk Bold"/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HK Grotesk Bold"/>
                <a:ea typeface="HK Grotesk Bold"/>
                <a:cs typeface="HK Grotesk Bold"/>
                <a:sym typeface="HK Grotesk Bold"/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HK Grotesk Bold"/>
                <a:ea typeface="HK Grotesk Bold"/>
                <a:cs typeface="HK Grotesk Bold"/>
                <a:sym typeface="HK Grotesk Bold"/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HK Grotesk Bold"/>
                <a:ea typeface="HK Grotesk Bold"/>
                <a:cs typeface="HK Grotesk Bold"/>
                <a:sym typeface="HK Grotesk Bold"/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HK Grotesk Bold"/>
                <a:ea typeface="HK Grotesk Bold"/>
                <a:cs typeface="HK Grotesk Bold"/>
                <a:sym typeface="HK Grotesk Bold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ettagli informazione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pc="-38" sz="38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7" name="Corpo livello uno…"/>
          <p:cNvSpPr txBox="1"/>
          <p:nvPr>
            <p:ph type="body" idx="1" hasCustomPrompt="1"/>
          </p:nvPr>
        </p:nvSpPr>
        <p:spPr>
          <a:xfrm>
            <a:off x="698500" y="572574"/>
            <a:ext cx="11607800" cy="5637406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orpo livello uno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Attribuzione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Attribuzione</a:t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6545374" y="5099050"/>
            <a:ext cx="5952902" cy="3962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5214707" y="647700"/>
            <a:ext cx="16967201" cy="842980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6553200" y="698500"/>
            <a:ext cx="5956300" cy="39646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magine"/>
          <p:cNvSpPr/>
          <p:nvPr>
            <p:ph type="pic" idx="21"/>
          </p:nvPr>
        </p:nvSpPr>
        <p:spPr>
          <a:xfrm>
            <a:off x="-824550" y="-232551"/>
            <a:ext cx="15056595" cy="100496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magine"/>
          <p:cNvSpPr/>
          <p:nvPr>
            <p:ph type="pic" idx="21"/>
          </p:nvPr>
        </p:nvSpPr>
        <p:spPr>
          <a:xfrm>
            <a:off x="-1447800" y="0"/>
            <a:ext cx="1593546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Corpo livello uno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71591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ore e data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Autore e data</a:t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3" name="Corpo livello uno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Immagine"/>
          <p:cNvSpPr/>
          <p:nvPr>
            <p:ph type="pic" idx="21"/>
          </p:nvPr>
        </p:nvSpPr>
        <p:spPr>
          <a:xfrm>
            <a:off x="5245100" y="673100"/>
            <a:ext cx="8382202" cy="838854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 numCol="2" spcCol="589358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olo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>
            <a:lvl1pPr>
              <a:defRPr b="0">
                <a:latin typeface="HK Grotesk Bold"/>
                <a:ea typeface="HK Grotesk Bold"/>
                <a:cs typeface="HK Grotesk Bold"/>
                <a:sym typeface="HK Grotesk Bold"/>
              </a:defRPr>
            </a:lvl1pPr>
          </a:lstStyle>
          <a:p>
            <a:pPr/>
            <a:r>
              <a:t>Titolo</a:t>
            </a:r>
          </a:p>
        </p:txBody>
      </p:sp>
      <p:sp>
        <p:nvSpPr>
          <p:cNvPr id="61" name="Sottotitolo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34190">
              <a:lnSpc>
                <a:spcPct val="100000"/>
              </a:lnSpc>
              <a:spcBef>
                <a:spcPts val="0"/>
              </a:spcBef>
              <a:buSzTx/>
              <a:buNone/>
              <a:defRPr sz="3458">
                <a:latin typeface="HK Grotesk Bold"/>
                <a:ea typeface="HK Grotesk Bold"/>
                <a:cs typeface="HK Grotesk Bold"/>
                <a:sym typeface="HK Grotesk Bold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2" name="Corpo livello uno…"/>
          <p:cNvSpPr txBox="1"/>
          <p:nvPr>
            <p:ph type="body" sz="half" idx="1" hasCustomPrompt="1"/>
          </p:nvPr>
        </p:nvSpPr>
        <p:spPr>
          <a:xfrm>
            <a:off x="698500" y="3479800"/>
            <a:ext cx="5105400" cy="5588000"/>
          </a:xfrm>
          <a:prstGeom prst="rect">
            <a:avLst/>
          </a:prstGeom>
        </p:spPr>
        <p:txBody>
          <a:bodyPr/>
          <a:lstStyle>
            <a:lvl1pPr>
              <a:defRPr>
                <a:latin typeface="HK Grotesk Light"/>
                <a:ea typeface="HK Grotesk Light"/>
                <a:cs typeface="HK Grotesk Light"/>
                <a:sym typeface="HK Grotesk Light"/>
              </a:defRPr>
            </a:lvl1pPr>
            <a:lvl2pPr>
              <a:defRPr>
                <a:latin typeface="HK Grotesk Light"/>
                <a:ea typeface="HK Grotesk Light"/>
                <a:cs typeface="HK Grotesk Light"/>
                <a:sym typeface="HK Grotesk Light"/>
              </a:defRPr>
            </a:lvl2pPr>
            <a:lvl3pPr>
              <a:defRPr>
                <a:latin typeface="HK Grotesk Light"/>
                <a:ea typeface="HK Grotesk Light"/>
                <a:cs typeface="HK Grotesk Light"/>
                <a:sym typeface="HK Grotesk Light"/>
              </a:defRPr>
            </a:lvl3pPr>
            <a:lvl4pPr>
              <a:defRPr>
                <a:latin typeface="HK Grotesk Light"/>
                <a:ea typeface="HK Grotesk Light"/>
                <a:cs typeface="HK Grotesk Light"/>
                <a:sym typeface="HK Grotesk Light"/>
              </a:defRPr>
            </a:lvl4pPr>
            <a:lvl5pPr>
              <a:defRPr>
                <a:latin typeface="HK Grotesk Light"/>
                <a:ea typeface="HK Grotesk Light"/>
                <a:cs typeface="HK Grotesk Light"/>
                <a:sym typeface="HK Grotesk Light"/>
              </a:defRPr>
            </a:lvl5pPr>
          </a:lstStyle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825500" y="647700"/>
            <a:ext cx="16967200" cy="84298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Corpo livello uno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3" name="Corpo livello uno…"/>
          <p:cNvSpPr txBox="1"/>
          <p:nvPr>
            <p:ph type="body" idx="1" hasCustomPrompt="1"/>
          </p:nvPr>
        </p:nvSpPr>
        <p:spPr>
          <a:xfrm>
            <a:off x="698500" y="2956892"/>
            <a:ext cx="11607800" cy="609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loud.google.com/text-to-speech/custom-voice/docs" TargetMode="External"/><Relationship Id="rId3" Type="http://schemas.openxmlformats.org/officeDocument/2006/relationships/hyperlink" Target="https://speech.microsoft.com/portal" TargetMode="External"/><Relationship Id="rId4" Type="http://schemas.openxmlformats.org/officeDocument/2006/relationships/hyperlink" Target="https://github.com/NVIDIA/flowtron" TargetMode="External"/><Relationship Id="rId5" Type="http://schemas.openxmlformats.org/officeDocument/2006/relationships/hyperlink" Target="https://arxiv.org/pdf/2008.10010.pdf" TargetMode="External"/><Relationship Id="rId6" Type="http://schemas.openxmlformats.org/officeDocument/2006/relationships/hyperlink" Target="https://colab.research.google.com/drive/1tZpDWXz49W6wDcTprANRGLo2D_EbD5J8?usp=sharing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YuvalNirkin/fsgan" TargetMode="External"/><Relationship Id="rId3" Type="http://schemas.openxmlformats.org/officeDocument/2006/relationships/hyperlink" Target="https://github.com/iperov/DeepFaceLab" TargetMode="External"/><Relationship Id="rId4" Type="http://schemas.openxmlformats.org/officeDocument/2006/relationships/hyperlink" Target="https://github.com/AliaksandrSiarohin/motion-cosegmentation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iro Sannino, 12/07/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22449">
              <a:defRPr b="0" sz="2136">
                <a:latin typeface="HK Grotesk SemiBold"/>
                <a:ea typeface="HK Grotesk SemiBold"/>
                <a:cs typeface="HK Grotesk SemiBold"/>
                <a:sym typeface="HK Grotesk SemiBold"/>
              </a:defRPr>
            </a:lvl1pPr>
          </a:lstStyle>
          <a:p>
            <a:pPr/>
            <a:r>
              <a:t>Ciro Sannino, 12/07/2021</a:t>
            </a:r>
          </a:p>
        </p:txBody>
      </p:sp>
      <p:sp>
        <p:nvSpPr>
          <p:cNvPr id="152" name="LessonAble"/>
          <p:cNvSpPr txBox="1"/>
          <p:nvPr>
            <p:ph type="ctrTitle"/>
          </p:nvPr>
        </p:nvSpPr>
        <p:spPr>
          <a:xfrm>
            <a:off x="697871" y="1776610"/>
            <a:ext cx="11609058" cy="3302001"/>
          </a:xfrm>
          <a:prstGeom prst="rect">
            <a:avLst/>
          </a:prstGeom>
        </p:spPr>
        <p:txBody>
          <a:bodyPr/>
          <a:lstStyle>
            <a:lvl1pPr>
              <a:defRPr>
                <a:latin typeface="HK Grotesk Bold"/>
                <a:ea typeface="HK Grotesk Bold"/>
                <a:cs typeface="HK Grotesk Bold"/>
                <a:sym typeface="HK Grotesk Bold"/>
              </a:defRPr>
            </a:lvl1pPr>
          </a:lstStyle>
          <a:p>
            <a:pPr/>
            <a:r>
              <a:t>LessonAble</a:t>
            </a:r>
          </a:p>
        </p:txBody>
      </p:sp>
      <p:sp>
        <p:nvSpPr>
          <p:cNvPr id="153" name="Introduction to a brand new way of using the deep fake to create video lessons based on just text."/>
          <p:cNvSpPr txBox="1"/>
          <p:nvPr>
            <p:ph type="subTitle" sz="quarter" idx="1"/>
          </p:nvPr>
        </p:nvSpPr>
        <p:spPr>
          <a:xfrm>
            <a:off x="698500" y="5270500"/>
            <a:ext cx="11607800" cy="1441897"/>
          </a:xfrm>
          <a:prstGeom prst="rect">
            <a:avLst/>
          </a:prstGeom>
        </p:spPr>
        <p:txBody>
          <a:bodyPr/>
          <a:lstStyle>
            <a:lvl1pPr>
              <a:defRPr>
                <a:latin typeface="HK Grotesk Light"/>
                <a:ea typeface="HK Grotesk Light"/>
                <a:cs typeface="HK Grotesk Light"/>
                <a:sym typeface="HK Grotesk Light"/>
              </a:defRPr>
            </a:lvl1pPr>
          </a:lstStyle>
          <a:p>
            <a:pPr/>
            <a:r>
              <a:t>Introduction to a brand new way of using the deep fake to create video lessons based on just text.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t has been noted tha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95215">
              <a:defRPr b="0" spc="-110" sz="5520">
                <a:latin typeface="HK Grotesk Bold"/>
                <a:ea typeface="HK Grotesk Bold"/>
                <a:cs typeface="HK Grotesk Bold"/>
                <a:sym typeface="HK Grotesk Bold"/>
              </a:defRPr>
            </a:lvl1pPr>
          </a:lstStyle>
          <a:p>
            <a:pPr/>
            <a:r>
              <a:t>It has been noted that…</a:t>
            </a:r>
          </a:p>
        </p:txBody>
      </p:sp>
      <p:sp>
        <p:nvSpPr>
          <p:cNvPr id="156" name="the amount of time required to record a video lesson following a well-defined text is really TOO HIGH."/>
          <p:cNvSpPr txBox="1"/>
          <p:nvPr>
            <p:ph type="body" sz="quarter" idx="1"/>
          </p:nvPr>
        </p:nvSpPr>
        <p:spPr>
          <a:xfrm>
            <a:off x="698500" y="1661492"/>
            <a:ext cx="11607800" cy="136835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t>the amount of time required to record a video lesson following a well-defined text is really </a:t>
            </a: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TOO HIGH</a:t>
            </a:r>
            <a:r>
              <a:t>.</a:t>
            </a:r>
          </a:p>
        </p:txBody>
      </p:sp>
      <p:pic>
        <p:nvPicPr>
          <p:cNvPr id="157" name="Time loss icon.pdf" descr="Time loss ic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7737" y="3962125"/>
            <a:ext cx="2321326" cy="4085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n example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95215">
              <a:defRPr spc="-110" sz="5520"/>
            </a:lvl1pPr>
          </a:lstStyle>
          <a:p>
            <a:pPr/>
            <a:r>
              <a:t>An example..</a:t>
            </a:r>
          </a:p>
        </p:txBody>
      </p:sp>
      <p:sp>
        <p:nvSpPr>
          <p:cNvPr id="160" name="This is the first video lecture of Fundamentals of Computer Science made by professor Carlo Sansone on the Federica EU platform.…"/>
          <p:cNvSpPr txBox="1"/>
          <p:nvPr>
            <p:ph type="body" sz="half" idx="1"/>
          </p:nvPr>
        </p:nvSpPr>
        <p:spPr>
          <a:xfrm>
            <a:off x="704439" y="1634694"/>
            <a:ext cx="5105401" cy="64842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This is the first video lecture of </a:t>
            </a:r>
            <a:r>
              <a:rPr>
                <a:latin typeface="HK Grotesk Italic"/>
                <a:ea typeface="HK Grotesk Italic"/>
                <a:cs typeface="HK Grotesk Italic"/>
                <a:sym typeface="HK Grotesk Italic"/>
              </a:rPr>
              <a:t>Fundamentals of Computer Science </a:t>
            </a:r>
            <a:r>
              <a:t>made by professor Carlo Sansone on the Federica EU platform.</a:t>
            </a:r>
          </a:p>
          <a:p>
            <a:pPr marL="0" indent="0">
              <a:buSzTx/>
              <a:buNone/>
            </a:pPr>
            <a:r>
              <a:t>This video lecture takes about 6 minutes but…</a:t>
            </a:r>
            <a:br/>
          </a:p>
        </p:txBody>
      </p:sp>
      <p:pic>
        <p:nvPicPr>
          <p:cNvPr id="161" name="Schermata 2021-07-12 alle 15.42.17.png" descr="Schermata 2021-07-12 alle 15.42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2640" y="1592185"/>
            <a:ext cx="6491953" cy="384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…the time to create a video like this typically takes professors to the average 50-60 minutes."/>
          <p:cNvSpPr txBox="1"/>
          <p:nvPr/>
        </p:nvSpPr>
        <p:spPr>
          <a:xfrm>
            <a:off x="694715" y="6051670"/>
            <a:ext cx="11945041" cy="1106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3200"/>
              </a:spcBef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t>…the time to create a video like this typically takes professors to the </a:t>
            </a:r>
            <a:r>
              <a:rPr sz="3400">
                <a:latin typeface="HK Grotesk Bold"/>
                <a:ea typeface="HK Grotesk Bold"/>
                <a:cs typeface="HK Grotesk Bold"/>
                <a:sym typeface="HK Grotesk Bold"/>
              </a:rPr>
              <a:t>average 50-60 minutes.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ow can we create a video lesson in a short time, following a written t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119" sz="6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t>How can we create a video lesson </a:t>
            </a: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in a short time</a:t>
            </a:r>
            <a:r>
              <a:t>, following a written text?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Using Deep fakes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491179">
              <a:defRPr spc="-103" sz="5160"/>
            </a:lvl1pPr>
          </a:lstStyle>
          <a:p>
            <a:pPr/>
            <a:r>
              <a:t>Using Deep fakes!</a:t>
            </a:r>
          </a:p>
        </p:txBody>
      </p:sp>
      <p:sp>
        <p:nvSpPr>
          <p:cNvPr id="167" name="Deepfake technology can seamlessly stitch anyone in the world into a video or photo they never actually participated in."/>
          <p:cNvSpPr txBox="1"/>
          <p:nvPr>
            <p:ph type="body" sz="half" idx="1"/>
          </p:nvPr>
        </p:nvSpPr>
        <p:spPr>
          <a:xfrm>
            <a:off x="704439" y="1229632"/>
            <a:ext cx="5105401" cy="8165380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t>Deepfake technology can seamlessly stitch anyone in the world into a video or photo they never actually participated in.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</a:pPr>
          </a:p>
        </p:txBody>
      </p:sp>
      <p:pic>
        <p:nvPicPr>
          <p:cNvPr id="168" name="MzYyMjc2MA.jpeg" descr="MzYyMjc2MA.jpe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7688" y="1587500"/>
            <a:ext cx="6501856" cy="391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MzI0MDU4OA.jpeg" descr="MzI0MDU4OA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439" y="4699000"/>
            <a:ext cx="5080001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ased on a maximum of one or two recordings of the author of the video, we have the data necessary for the generation of a deep fake lesson.…"/>
          <p:cNvSpPr txBox="1"/>
          <p:nvPr/>
        </p:nvSpPr>
        <p:spPr>
          <a:xfrm>
            <a:off x="698500" y="1638300"/>
            <a:ext cx="8995127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t>Based on a </a:t>
            </a: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maximum of one or two recordings </a:t>
            </a:r>
            <a:r>
              <a:t>of the author of the video, we have the data necessary for the generation of a deep fake lesson. </a:t>
            </a:r>
          </a:p>
          <a:p>
            <a:pPr algn="l"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</a:p>
          <a:p>
            <a:pPr algn="l"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t>So, given this recordings, we will be able to assume the ability to generate these </a:t>
            </a: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fake videos </a:t>
            </a:r>
            <a:r>
              <a:t>by also using techniques like:</a:t>
            </a:r>
          </a:p>
        </p:txBody>
      </p:sp>
      <p:sp>
        <p:nvSpPr>
          <p:cNvPr id="172" name="Text to speech"/>
          <p:cNvSpPr txBox="1"/>
          <p:nvPr/>
        </p:nvSpPr>
        <p:spPr>
          <a:xfrm>
            <a:off x="723900" y="5968999"/>
            <a:ext cx="2969134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81000" indent="-381000" algn="l">
              <a:buSzPct val="123000"/>
              <a:buChar char="•"/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lvl1pPr>
          </a:lstStyle>
          <a:p>
            <a:pPr/>
            <a:r>
              <a:t>Text to speech</a:t>
            </a:r>
          </a:p>
        </p:txBody>
      </p:sp>
      <p:pic>
        <p:nvPicPr>
          <p:cNvPr id="173" name="34.png" descr="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456" y="6549131"/>
            <a:ext cx="268202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Lip syncing"/>
          <p:cNvSpPr txBox="1"/>
          <p:nvPr/>
        </p:nvSpPr>
        <p:spPr>
          <a:xfrm>
            <a:off x="6489700" y="5968999"/>
            <a:ext cx="238925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81000" indent="-381000" algn="l">
              <a:buSzPct val="123000"/>
              <a:buChar char="•"/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lvl1pPr>
          </a:lstStyle>
          <a:p>
            <a:pPr/>
            <a:r>
              <a:t>Lip syncing</a:t>
            </a:r>
          </a:p>
        </p:txBody>
      </p:sp>
      <p:sp>
        <p:nvSpPr>
          <p:cNvPr id="175" name="Our solution"/>
          <p:cNvSpPr txBox="1"/>
          <p:nvPr>
            <p:ph type="title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 anchor="t"/>
          <a:lstStyle>
            <a:lvl1pPr defTabSz="1595215">
              <a:defRPr spc="-110" sz="5520">
                <a:latin typeface="HK Grotesk Bold"/>
                <a:ea typeface="HK Grotesk Bold"/>
                <a:cs typeface="HK Grotesk Bold"/>
                <a:sym typeface="HK Grotesk Bold"/>
              </a:defRPr>
            </a:lvl1pPr>
          </a:lstStyle>
          <a:p>
            <a:pPr/>
            <a:r>
              <a:t>Our solution</a:t>
            </a:r>
          </a:p>
        </p:txBody>
      </p:sp>
      <p:pic>
        <p:nvPicPr>
          <p:cNvPr id="176" name="woman mouth image.png" descr="woman mouth 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5757" y="7006331"/>
            <a:ext cx="3431146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ithub Libra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95215">
              <a:defRPr b="0" spc="-110" sz="5520">
                <a:latin typeface="HK Grotesk Bold"/>
                <a:ea typeface="HK Grotesk Bold"/>
                <a:cs typeface="HK Grotesk Bold"/>
                <a:sym typeface="HK Grotesk Bold"/>
              </a:defRPr>
            </a:lvl1pPr>
          </a:lstStyle>
          <a:p>
            <a:pPr/>
            <a:r>
              <a:t>Github Libraries</a:t>
            </a:r>
          </a:p>
        </p:txBody>
      </p:sp>
      <p:sp>
        <p:nvSpPr>
          <p:cNvPr id="179" name="Text to speech with custom voice, Beta https://cloud.google.com/text-to-speech/custom-voice/docs…"/>
          <p:cNvSpPr txBox="1"/>
          <p:nvPr/>
        </p:nvSpPr>
        <p:spPr>
          <a:xfrm>
            <a:off x="1276032" y="2235199"/>
            <a:ext cx="10655936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03200" indent="-203200" algn="l">
              <a:buSzPct val="123000"/>
              <a:buChar char="•"/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Text to speech with custom voice, Beta</a:t>
            </a:r>
            <a:br>
              <a:rPr>
                <a:latin typeface="HK Grotesk Bold"/>
                <a:ea typeface="HK Grotesk Bold"/>
                <a:cs typeface="HK Grotesk Bold"/>
                <a:sym typeface="HK Grotesk Bold"/>
              </a:rPr>
            </a:br>
            <a:r>
              <a:rPr u="sng">
                <a:hlinkClick r:id="rId2" invalidUrl="" action="" tgtFrame="" tooltip="" history="1" highlightClick="0" endSnd="0"/>
              </a:rPr>
              <a:t>https://cloud.google.com/text-to-speech/custom-voice/docs</a:t>
            </a:r>
          </a:p>
          <a:p>
            <a:pPr marL="203200" indent="-203200" algn="l">
              <a:buSzPct val="123000"/>
              <a:buChar char="•"/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Microsoft Azure</a:t>
            </a:r>
            <a:br/>
            <a:r>
              <a:rPr u="sng">
                <a:hlinkClick r:id="rId3" invalidUrl="" action="" tgtFrame="" tooltip="" history="1" highlightClick="0" endSnd="0"/>
              </a:rPr>
              <a:t>https://speech.microsoft.com/portal</a:t>
            </a:r>
          </a:p>
          <a:p>
            <a:pPr marL="203200" indent="-203200" algn="l">
              <a:buSzPct val="123000"/>
              <a:buChar char="•"/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Nvidia Flowtron</a:t>
            </a:r>
            <a:br/>
            <a:r>
              <a:rPr u="sng">
                <a:hlinkClick r:id="rId4" invalidUrl="" action="" tgtFrame="" tooltip="" history="1" highlightClick="0" endSnd="0"/>
              </a:rPr>
              <a:t>https://github.com/NVIDIA/flowtron</a:t>
            </a:r>
          </a:p>
        </p:txBody>
      </p:sp>
      <p:sp>
        <p:nvSpPr>
          <p:cNvPr id="180" name="Text to speech"/>
          <p:cNvSpPr txBox="1"/>
          <p:nvPr/>
        </p:nvSpPr>
        <p:spPr>
          <a:xfrm>
            <a:off x="698500" y="1385887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spc="-79" sz="4000">
                <a:latin typeface="HK Grotesk Medium"/>
                <a:ea typeface="HK Grotesk Medium"/>
                <a:cs typeface="HK Grotesk Medium"/>
                <a:sym typeface="HK Grotesk Medium"/>
              </a:defRPr>
            </a:lvl1pPr>
          </a:lstStyle>
          <a:p>
            <a:pPr/>
            <a:r>
              <a:t>Text to speech</a:t>
            </a:r>
          </a:p>
        </p:txBody>
      </p:sp>
      <p:sp>
        <p:nvSpPr>
          <p:cNvPr id="181" name="Wav2Lip https://arxiv.org/pdf/2008.10010.pdf Colab Link"/>
          <p:cNvSpPr txBox="1"/>
          <p:nvPr/>
        </p:nvSpPr>
        <p:spPr>
          <a:xfrm>
            <a:off x="1339532" y="6223000"/>
            <a:ext cx="6674867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03200" indent="-203200" algn="l">
              <a:buSzPct val="123000"/>
              <a:buChar char="•"/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Wav2Lip</a:t>
            </a:r>
            <a:br>
              <a:rPr>
                <a:latin typeface="HK Grotesk Bold"/>
                <a:ea typeface="HK Grotesk Bold"/>
                <a:cs typeface="HK Grotesk Bold"/>
                <a:sym typeface="HK Grotesk Bold"/>
              </a:rPr>
            </a:br>
            <a:r>
              <a:rPr u="sng">
                <a:hlinkClick r:id="rId5" invalidUrl="" action="" tgtFrame="" tooltip="" history="1" highlightClick="0" endSnd="0"/>
              </a:rPr>
              <a:t>https://arxiv.org/pdf/2008.10010.pdf</a:t>
            </a:r>
            <a:br/>
            <a:r>
              <a:rPr u="sng">
                <a:hlinkClick r:id="rId6" invalidUrl="" action="" tgtFrame="" tooltip="" history="1" highlightClick="0" endSnd="0"/>
              </a:rPr>
              <a:t>Colab Link</a:t>
            </a:r>
          </a:p>
        </p:txBody>
      </p:sp>
      <p:sp>
        <p:nvSpPr>
          <p:cNvPr id="182" name="Lip syncing"/>
          <p:cNvSpPr txBox="1"/>
          <p:nvPr/>
        </p:nvSpPr>
        <p:spPr>
          <a:xfrm>
            <a:off x="698500" y="5399087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spc="-79" sz="4000">
                <a:latin typeface="HK Grotesk Medium"/>
                <a:ea typeface="HK Grotesk Medium"/>
                <a:cs typeface="HK Grotesk Medium"/>
                <a:sym typeface="HK Grotesk Medium"/>
              </a:defRPr>
            </a:lvl1pPr>
          </a:lstStyle>
          <a:p>
            <a:pPr/>
            <a:r>
              <a:t>Lip syncing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ithub Librar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595215">
              <a:defRPr b="0" spc="-110" sz="5520">
                <a:latin typeface="HK Grotesk Bold"/>
                <a:ea typeface="HK Grotesk Bold"/>
                <a:cs typeface="HK Grotesk Bold"/>
                <a:sym typeface="HK Grotesk Bold"/>
              </a:defRPr>
            </a:lvl1pPr>
          </a:lstStyle>
          <a:p>
            <a:pPr/>
            <a:r>
              <a:t>Github Libraries</a:t>
            </a:r>
          </a:p>
        </p:txBody>
      </p:sp>
      <p:sp>
        <p:nvSpPr>
          <p:cNvPr id="185" name="FSGan https://github.com/YuvalNirkin/fsgan…"/>
          <p:cNvSpPr txBox="1"/>
          <p:nvPr/>
        </p:nvSpPr>
        <p:spPr>
          <a:xfrm>
            <a:off x="1276032" y="2260599"/>
            <a:ext cx="10931018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203200" indent="-203200" algn="l">
              <a:buSzPct val="123000"/>
              <a:buChar char="•"/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FSGan</a:t>
            </a:r>
            <a:br>
              <a:rPr>
                <a:latin typeface="HK Grotesk Bold"/>
                <a:ea typeface="HK Grotesk Bold"/>
                <a:cs typeface="HK Grotesk Bold"/>
                <a:sym typeface="HK Grotesk Bold"/>
              </a:rPr>
            </a:br>
            <a:r>
              <a:rPr u="sng">
                <a:hlinkClick r:id="rId2" invalidUrl="" action="" tgtFrame="" tooltip="" history="1" highlightClick="0" endSnd="0"/>
              </a:rPr>
              <a:t>https://github.com/YuvalNirkin/fsgan</a:t>
            </a:r>
          </a:p>
          <a:p>
            <a:pPr marL="203200" indent="-203200" algn="l">
              <a:buSzPct val="123000"/>
              <a:buChar char="•"/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DeepFaceLab</a:t>
            </a:r>
            <a:br/>
            <a:r>
              <a:rPr u="sng">
                <a:hlinkClick r:id="rId3" invalidUrl="" action="" tgtFrame="" tooltip="" history="1" highlightClick="0" endSnd="0"/>
              </a:rPr>
              <a:t>https://github.com/iperov/DeepFaceLab</a:t>
            </a:r>
          </a:p>
          <a:p>
            <a:pPr marL="203200" indent="-203200" algn="l">
              <a:buSzPct val="123000"/>
              <a:buChar char="•"/>
              <a:defRPr sz="3000">
                <a:latin typeface="HK Grotesk Light"/>
                <a:ea typeface="HK Grotesk Light"/>
                <a:cs typeface="HK Grotesk Light"/>
                <a:sym typeface="HK Grotesk Light"/>
              </a:defRPr>
            </a:pPr>
            <a:r>
              <a:rPr>
                <a:latin typeface="HK Grotesk Bold"/>
                <a:ea typeface="HK Grotesk Bold"/>
                <a:cs typeface="HK Grotesk Bold"/>
                <a:sym typeface="HK Grotesk Bold"/>
              </a:rPr>
              <a:t>Motion Co-segmentation</a:t>
            </a:r>
            <a:br>
              <a:rPr>
                <a:latin typeface="HK Grotesk Bold"/>
                <a:ea typeface="HK Grotesk Bold"/>
                <a:cs typeface="HK Grotesk Bold"/>
                <a:sym typeface="HK Grotesk Bold"/>
              </a:rPr>
            </a:br>
            <a:r>
              <a:rPr u="sng">
                <a:hlinkClick r:id="rId4" invalidUrl="" action="" tgtFrame="" tooltip="" history="1" highlightClick="0" endSnd="0"/>
              </a:rPr>
              <a:t>https://github.com/AliaksandrSiarohin/motion-cosegmentation</a:t>
            </a:r>
          </a:p>
        </p:txBody>
      </p:sp>
      <p:sp>
        <p:nvSpPr>
          <p:cNvPr id="186" name="Face Swapping"/>
          <p:cNvSpPr txBox="1"/>
          <p:nvPr/>
        </p:nvSpPr>
        <p:spPr>
          <a:xfrm>
            <a:off x="698500" y="1385887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spc="-79" sz="4000">
                <a:latin typeface="HK Grotesk Medium"/>
                <a:ea typeface="HK Grotesk Medium"/>
                <a:cs typeface="HK Grotesk Medium"/>
                <a:sym typeface="HK Grotesk Medium"/>
              </a:defRPr>
            </a:lvl1pPr>
          </a:lstStyle>
          <a:p>
            <a:pPr/>
            <a:r>
              <a:t>Face Swapping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K Grotesk Bold Legacy"/>
                <a:ea typeface="HK Grotesk Bold Legacy"/>
                <a:cs typeface="HK Grotesk Bold Legacy"/>
                <a:sym typeface="HK Grotesk Bold Legacy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89" name="Ciro Sannino, 12/07/2021"/>
          <p:cNvSpPr txBox="1"/>
          <p:nvPr/>
        </p:nvSpPr>
        <p:spPr>
          <a:xfrm>
            <a:off x="698500" y="8632088"/>
            <a:ext cx="1160780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2449">
              <a:defRPr sz="2136">
                <a:latin typeface="HK Grotesk SemiBold"/>
                <a:ea typeface="HK Grotesk SemiBold"/>
                <a:cs typeface="HK Grotesk SemiBold"/>
                <a:sym typeface="HK Grotesk SemiBold"/>
              </a:defRPr>
            </a:lvl1pPr>
          </a:lstStyle>
          <a:p>
            <a:pPr/>
            <a:r>
              <a:t>Ciro Sannino, 12/07/2021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39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